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Source Code Pr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regular.fntdata"/><Relationship Id="rId11" Type="http://schemas.openxmlformats.org/officeDocument/2006/relationships/slide" Target="slides/slide6.xml"/><Relationship Id="rId22" Type="http://schemas.openxmlformats.org/officeDocument/2006/relationships/font" Target="fonts/SourceCodePro-italic.fntdata"/><Relationship Id="rId10" Type="http://schemas.openxmlformats.org/officeDocument/2006/relationships/slide" Target="slides/slide5.xml"/><Relationship Id="rId21" Type="http://schemas.openxmlformats.org/officeDocument/2006/relationships/font" Target="fonts/SourceCodePr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SourceCodePr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53d11d13b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53d11d13b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95277871b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95277871b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95277871be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95277871b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95277871be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95277871b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2d939a8e9a_6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2d939a8e9a_6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2d939a8e9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2d939a8e9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95277871b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95277871b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338dc29e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338dc29e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338dc29e4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338dc29e4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338dc29e4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338dc29e4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95277871b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95277871b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2d939a8e9a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2d939a8e9a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338dc29e4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338dc29e4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hpc.seas.upenn.edu/home/mp-clusters/how-to-use-mp-clusters-slurm/" TargetMode="External"/><Relationship Id="rId4" Type="http://schemas.openxmlformats.org/officeDocument/2006/relationships/hyperlink" Target="https://slurm.schedmd.com/documentation.html" TargetMode="External"/><Relationship Id="rId5" Type="http://schemas.openxmlformats.org/officeDocument/2006/relationships/hyperlink" Target="mailto:cets@seas.upenn.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100"/>
              <a:t>Litt Lab Cluster Tutorial</a:t>
            </a:r>
            <a:endParaRPr sz="4100"/>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Logging in</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Off campus ssh requires use of a VPN. The University provides a VPN that can be used with your PennKey. The most common login error is not being connected to the VPN while off campus.</a:t>
            </a:r>
            <a:endParaRPr/>
          </a:p>
          <a:p>
            <a:pPr indent="-342900" lvl="0" marL="457200" rtl="0" algn="l">
              <a:spcBef>
                <a:spcPts val="1600"/>
              </a:spcBef>
              <a:spcAft>
                <a:spcPts val="0"/>
              </a:spcAft>
              <a:buSzPts val="1800"/>
              <a:buChar char="-"/>
            </a:pPr>
            <a:r>
              <a:rPr lang="en"/>
              <a:t>Login nodes vs Compute node(s)</a:t>
            </a:r>
            <a:endParaRPr/>
          </a:p>
          <a:p>
            <a:pPr indent="-317500" lvl="1" marL="914400" rtl="0" algn="l">
              <a:spcBef>
                <a:spcPts val="1600"/>
              </a:spcBef>
              <a:spcAft>
                <a:spcPts val="0"/>
              </a:spcAft>
              <a:buSzPts val="1400"/>
              <a:buChar char="-"/>
            </a:pPr>
            <a:r>
              <a:rPr lang="en"/>
              <a:t>ssh &lt;username&gt;@borel.seas.upenn.edu or @pioneer.seas.upenn.edu</a:t>
            </a:r>
            <a:endParaRPr/>
          </a:p>
          <a:p>
            <a:pPr indent="-317500" lvl="1" marL="914400" rtl="0" algn="l">
              <a:spcBef>
                <a:spcPts val="1600"/>
              </a:spcBef>
              <a:spcAft>
                <a:spcPts val="1600"/>
              </a:spcAft>
              <a:buSzPts val="1400"/>
              <a:buChar char="-"/>
            </a:pPr>
            <a:r>
              <a:rPr lang="en"/>
              <a:t>You no longer can ssh directly to finkel.seas.upenn.edu</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SLURM</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SLURM is used to schedule jobs inside of the cluster (at this time, only finkel.seas.upenn.edu is managed via SLURM scheduling). SLURM provides a fair methodology for distributing resources based on priority and prior usage patterns.</a:t>
            </a:r>
            <a:endParaRPr/>
          </a:p>
          <a:p>
            <a:pPr indent="0" lvl="0" marL="0" rtl="0" algn="l">
              <a:spcBef>
                <a:spcPts val="1600"/>
              </a:spcBef>
              <a:spcAft>
                <a:spcPts val="1600"/>
              </a:spcAft>
              <a:buNone/>
            </a:pPr>
            <a:r>
              <a:rPr lang="en"/>
              <a:t>You cannot SSH to finkel, but you can easily run an interactive job within SLURM that replaces SSH sessions. The benefit of interactive jobs is that SLURM automatically manages memory and CPU allocation, to avoid users accidentally causing issues with each others' work on the shared server.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SLURM vs Direct Access</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of now, the major difference under SLURM is that you will typically submit jobs in batches, they will run in the background without requiring user intervention, and you can optionally be notified when they complete. This helps ensure the greatest efficiency of resource utilization over time among all users.</a:t>
            </a:r>
            <a:endParaRPr/>
          </a:p>
          <a:p>
            <a:pPr indent="0" lvl="0" marL="0" rtl="0" algn="l">
              <a:spcBef>
                <a:spcPts val="1600"/>
              </a:spcBef>
              <a:spcAft>
                <a:spcPts val="1600"/>
              </a:spcAft>
              <a:buNone/>
            </a:pPr>
            <a:r>
              <a:rPr lang="en"/>
              <a:t>In addition, should the lab decide as a group to modify the scheduling algorithm, in the future we could accommodate prioritization factors which favour scheduling certain jobs before others. One popular example of these factors is "fair share" scheduling, which means that users who have been running more jobs in the recent past will have a reduced priority over users with fewer jobs.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World</a:t>
            </a:r>
            <a:endParaRPr/>
          </a:p>
        </p:txBody>
      </p:sp>
      <p:sp>
        <p:nvSpPr>
          <p:cNvPr id="79" name="Google Shape;79;p17"/>
          <p:cNvSpPr txBox="1"/>
          <p:nvPr>
            <p:ph idx="1" type="body"/>
          </p:nvPr>
        </p:nvSpPr>
        <p:spPr>
          <a:xfrm>
            <a:off x="311700" y="1152475"/>
            <a:ext cx="8520600" cy="393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Running your first job in SLURM:</a:t>
            </a:r>
            <a:endParaRPr/>
          </a:p>
          <a:p>
            <a:pPr indent="0" lvl="0" marL="0" rtl="0" algn="l">
              <a:spcBef>
                <a:spcPts val="1600"/>
              </a:spcBef>
              <a:spcAft>
                <a:spcPts val="0"/>
              </a:spcAft>
              <a:buNone/>
            </a:pPr>
            <a:r>
              <a:rPr lang="en">
                <a:solidFill>
                  <a:srgbClr val="24292E"/>
                </a:solidFill>
                <a:highlight>
                  <a:srgbClr val="F6F8FA"/>
                </a:highlight>
                <a:latin typeface="Courier New"/>
                <a:ea typeface="Courier New"/>
                <a:cs typeface="Courier New"/>
                <a:sym typeface="Courier New"/>
              </a:rPr>
              <a:t>borel$ salloc</a:t>
            </a:r>
            <a:endParaRPr>
              <a:solidFill>
                <a:srgbClr val="24292E"/>
              </a:solidFill>
              <a:highlight>
                <a:srgbClr val="F6F8FA"/>
              </a:highlight>
              <a:latin typeface="Courier New"/>
              <a:ea typeface="Courier New"/>
              <a:cs typeface="Courier New"/>
              <a:sym typeface="Courier New"/>
            </a:endParaRPr>
          </a:p>
          <a:p>
            <a:pPr indent="0" lvl="0" marL="0" rtl="0" algn="l">
              <a:spcBef>
                <a:spcPts val="1600"/>
              </a:spcBef>
              <a:spcAft>
                <a:spcPts val="0"/>
              </a:spcAft>
              <a:buClr>
                <a:schemeClr val="dk1"/>
              </a:buClr>
              <a:buSzPts val="1100"/>
              <a:buFont typeface="Arial"/>
              <a:buNone/>
            </a:pPr>
            <a:r>
              <a:rPr lang="en"/>
              <a:t>This will create a session on the compute node allocated by SLURM (in this lab at this time, the compute node will always be finkel.seas.upenn.edu). Once the shell prompt shows up, you can run commands interactively, as if you SSH'ed directly to the compute node. Those commands will be executing on finkel. Once you exit this interactive shell, you will be returned to your login node session.</a:t>
            </a:r>
            <a:endParaRPr/>
          </a:p>
          <a:p>
            <a:pPr indent="0" lvl="0" marL="0" rtl="0" algn="l">
              <a:spcBef>
                <a:spcPts val="1600"/>
              </a:spcBef>
              <a:spcAft>
                <a:spcPts val="0"/>
              </a:spcAft>
              <a:buClr>
                <a:schemeClr val="dk1"/>
              </a:buClr>
              <a:buSzPts val="1100"/>
              <a:buFont typeface="Arial"/>
              <a:buNone/>
            </a:pPr>
            <a:r>
              <a:rPr lang="en">
                <a:solidFill>
                  <a:srgbClr val="24292E"/>
                </a:solidFill>
                <a:highlight>
                  <a:srgbClr val="F6F8FA"/>
                </a:highlight>
                <a:latin typeface="Courier New"/>
                <a:ea typeface="Courier New"/>
                <a:cs typeface="Courier New"/>
                <a:sym typeface="Courier New"/>
              </a:rPr>
              <a:t>finkel$ echo $SLURM_JOB_ID</a:t>
            </a:r>
            <a:endParaRPr>
              <a:solidFill>
                <a:srgbClr val="24292E"/>
              </a:solidFill>
              <a:highlight>
                <a:srgbClr val="F6F8FA"/>
              </a:highlight>
              <a:latin typeface="Courier New"/>
              <a:ea typeface="Courier New"/>
              <a:cs typeface="Courier New"/>
              <a:sym typeface="Courier New"/>
            </a:endParaRPr>
          </a:p>
          <a:p>
            <a:pPr indent="0" lvl="0" marL="0" rtl="0" algn="l">
              <a:spcBef>
                <a:spcPts val="1600"/>
              </a:spcBef>
              <a:spcAft>
                <a:spcPts val="1600"/>
              </a:spcAft>
              <a:buClr>
                <a:schemeClr val="dk1"/>
              </a:buClr>
              <a:buSzPts val="1100"/>
              <a:buFont typeface="Arial"/>
              <a:buNone/>
            </a:pPr>
            <a:r>
              <a:rPr lang="en">
                <a:solidFill>
                  <a:srgbClr val="24292E"/>
                </a:solidFill>
                <a:highlight>
                  <a:srgbClr val="F6F8FA"/>
                </a:highlight>
                <a:latin typeface="Courier New"/>
                <a:ea typeface="Courier New"/>
                <a:cs typeface="Courier New"/>
                <a:sym typeface="Courier New"/>
              </a:rPr>
              <a:t>32</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 Kind</a:t>
            </a:r>
            <a:endParaRPr/>
          </a:p>
        </p:txBody>
      </p:sp>
      <p:sp>
        <p:nvSpPr>
          <p:cNvPr id="85" name="Google Shape;85;p18"/>
          <p:cNvSpPr txBox="1"/>
          <p:nvPr>
            <p:ph idx="1" type="body"/>
          </p:nvPr>
        </p:nvSpPr>
        <p:spPr>
          <a:xfrm>
            <a:off x="311700" y="1152475"/>
            <a:ext cx="8520600" cy="393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order to be a good neighbor to your lab mates, tell SLURM the expected resource usage of your job, so that it knows what other jobs can run at the same time as yours.</a:t>
            </a:r>
            <a:endParaRPr/>
          </a:p>
          <a:p>
            <a:pPr indent="0" lvl="0" marL="0" rtl="0" algn="l">
              <a:spcBef>
                <a:spcPts val="1600"/>
              </a:spcBef>
              <a:spcAft>
                <a:spcPts val="0"/>
              </a:spcAft>
              <a:buNone/>
            </a:pPr>
            <a:r>
              <a:rPr lang="en">
                <a:solidFill>
                  <a:srgbClr val="24292E"/>
                </a:solidFill>
                <a:highlight>
                  <a:srgbClr val="F6F8FA"/>
                </a:highlight>
                <a:latin typeface="Courier New"/>
                <a:ea typeface="Courier New"/>
                <a:cs typeface="Courier New"/>
                <a:sym typeface="Courier New"/>
              </a:rPr>
              <a:t>borel$ salloc --mem-per-gpu=1G --cpus-per-gpu=4 --gpus=1</a:t>
            </a:r>
            <a:endParaRPr>
              <a:solidFill>
                <a:srgbClr val="24292E"/>
              </a:solidFill>
              <a:highlight>
                <a:srgbClr val="F6F8FA"/>
              </a:highlight>
              <a:latin typeface="Courier New"/>
              <a:ea typeface="Courier New"/>
              <a:cs typeface="Courier New"/>
              <a:sym typeface="Courier New"/>
            </a:endParaRPr>
          </a:p>
          <a:p>
            <a:pPr indent="0" lvl="0" marL="0" rtl="0" algn="l">
              <a:spcBef>
                <a:spcPts val="1600"/>
              </a:spcBef>
              <a:spcAft>
                <a:spcPts val="0"/>
              </a:spcAft>
              <a:buClr>
                <a:schemeClr val="dk1"/>
              </a:buClr>
              <a:buSzPts val="1100"/>
              <a:buFont typeface="Arial"/>
              <a:buNone/>
            </a:pPr>
            <a:r>
              <a:rPr lang="en"/>
              <a:t>This ultimately says you need one whole GPU, 4 CPU cores, and 1GB RAM. Here are some commands to verify that you got what you asked for:</a:t>
            </a:r>
            <a:endParaRPr/>
          </a:p>
          <a:p>
            <a:pPr indent="0" lvl="0" marL="0" rtl="0" algn="l">
              <a:spcBef>
                <a:spcPts val="1600"/>
              </a:spcBef>
              <a:spcAft>
                <a:spcPts val="0"/>
              </a:spcAft>
              <a:buClr>
                <a:schemeClr val="dk1"/>
              </a:buClr>
              <a:buSzPts val="1100"/>
              <a:buFont typeface="Arial"/>
              <a:buNone/>
            </a:pPr>
            <a:r>
              <a:rPr lang="en">
                <a:solidFill>
                  <a:srgbClr val="24292E"/>
                </a:solidFill>
                <a:highlight>
                  <a:srgbClr val="F6F8FA"/>
                </a:highlight>
                <a:latin typeface="Courier New"/>
                <a:ea typeface="Courier New"/>
                <a:cs typeface="Courier New"/>
                <a:sym typeface="Courier New"/>
              </a:rPr>
              <a:t>finkel$ ulimit -m      # shows 1GB</a:t>
            </a:r>
            <a:endParaRPr>
              <a:solidFill>
                <a:srgbClr val="24292E"/>
              </a:solidFill>
              <a:highlight>
                <a:srgbClr val="F6F8FA"/>
              </a:highlight>
              <a:latin typeface="Courier New"/>
              <a:ea typeface="Courier New"/>
              <a:cs typeface="Courier New"/>
              <a:sym typeface="Courier New"/>
            </a:endParaRPr>
          </a:p>
          <a:p>
            <a:pPr indent="0" lvl="0" marL="0" rtl="0" algn="l">
              <a:spcBef>
                <a:spcPts val="1600"/>
              </a:spcBef>
              <a:spcAft>
                <a:spcPts val="0"/>
              </a:spcAft>
              <a:buClr>
                <a:schemeClr val="dk1"/>
              </a:buClr>
              <a:buSzPts val="1100"/>
              <a:buFont typeface="Arial"/>
              <a:buNone/>
            </a:pPr>
            <a:r>
              <a:rPr lang="en">
                <a:solidFill>
                  <a:srgbClr val="24292E"/>
                </a:solidFill>
                <a:highlight>
                  <a:srgbClr val="F6F8FA"/>
                </a:highlight>
                <a:latin typeface="Courier New"/>
                <a:ea typeface="Courier New"/>
                <a:cs typeface="Courier New"/>
                <a:sym typeface="Courier New"/>
              </a:rPr>
              <a:t>finkel$ nvidia-smi     # shows 1 GPU</a:t>
            </a:r>
            <a:endParaRPr>
              <a:solidFill>
                <a:srgbClr val="24292E"/>
              </a:solidFill>
              <a:highlight>
                <a:srgbClr val="F6F8FA"/>
              </a:highlight>
              <a:latin typeface="Courier New"/>
              <a:ea typeface="Courier New"/>
              <a:cs typeface="Courier New"/>
              <a:sym typeface="Courier New"/>
            </a:endParaRPr>
          </a:p>
          <a:p>
            <a:pPr indent="0" lvl="0" marL="0" rtl="0" algn="l">
              <a:spcBef>
                <a:spcPts val="1600"/>
              </a:spcBef>
              <a:spcAft>
                <a:spcPts val="1600"/>
              </a:spcAft>
              <a:buClr>
                <a:schemeClr val="dk1"/>
              </a:buClr>
              <a:buSzPts val="1100"/>
              <a:buFont typeface="Arial"/>
              <a:buNone/>
            </a:pPr>
            <a:r>
              <a:rPr lang="en">
                <a:solidFill>
                  <a:srgbClr val="24292E"/>
                </a:solidFill>
                <a:highlight>
                  <a:srgbClr val="F6F8FA"/>
                </a:highlight>
                <a:latin typeface="Courier New"/>
                <a:ea typeface="Courier New"/>
                <a:cs typeface="Courier New"/>
                <a:sym typeface="Courier New"/>
              </a:rPr>
              <a:t>finkel$ grep Cpus_allowed_list /proc/$$/status  # shows 4</a:t>
            </a:r>
            <a:endParaRPr>
              <a:solidFill>
                <a:srgbClr val="24292E"/>
              </a:solidFill>
              <a:highlight>
                <a:srgbClr val="F6F8FA"/>
              </a:highlight>
              <a:latin typeface="Courier New"/>
              <a:ea typeface="Courier New"/>
              <a:cs typeface="Courier New"/>
              <a:sym typeface="Courier New"/>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Partial GPU reservations</a:t>
            </a:r>
            <a:endParaRPr/>
          </a:p>
        </p:txBody>
      </p:sp>
      <p:sp>
        <p:nvSpPr>
          <p:cNvPr id="91" name="Google Shape;91;p19"/>
          <p:cNvSpPr txBox="1"/>
          <p:nvPr>
            <p:ph idx="1" type="body"/>
          </p:nvPr>
        </p:nvSpPr>
        <p:spPr>
          <a:xfrm>
            <a:off x="311700" y="1152475"/>
            <a:ext cx="8520600" cy="393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don't need an entire GPU, request a "shard" instead. We have configured two shards per GPU as a starting point, and finkel.seas.upenn.edu has two NVidia L40S GPUs, meaning that four single-shard GPU jobs can run simultaneously. </a:t>
            </a:r>
            <a:r>
              <a:rPr lang="en"/>
              <a:t>Make sure to explicitly request CPU cores and memory as well, to help SLURM balance of all resource types.</a:t>
            </a:r>
            <a:endParaRPr/>
          </a:p>
          <a:p>
            <a:pPr indent="0" lvl="0" marL="0" rtl="0" algn="l">
              <a:spcBef>
                <a:spcPts val="1600"/>
              </a:spcBef>
              <a:spcAft>
                <a:spcPts val="0"/>
              </a:spcAft>
              <a:buNone/>
            </a:pPr>
            <a:r>
              <a:rPr lang="en">
                <a:solidFill>
                  <a:srgbClr val="24292E"/>
                </a:solidFill>
                <a:highlight>
                  <a:srgbClr val="F6F8FA"/>
                </a:highlight>
                <a:latin typeface="Courier New"/>
                <a:ea typeface="Courier New"/>
                <a:cs typeface="Courier New"/>
                <a:sym typeface="Courier New"/>
              </a:rPr>
              <a:t>borel$ salloc --gres=shard:1 </a:t>
            </a:r>
            <a:r>
              <a:rPr lang="en">
                <a:solidFill>
                  <a:srgbClr val="24292E"/>
                </a:solidFill>
                <a:highlight>
                  <a:srgbClr val="F6F8FA"/>
                </a:highlight>
                <a:latin typeface="Courier New"/>
                <a:ea typeface="Courier New"/>
                <a:cs typeface="Courier New"/>
                <a:sym typeface="Courier New"/>
              </a:rPr>
              <a:t>--cpus-per-task=1 --mem=1GB</a:t>
            </a:r>
            <a:endParaRPr>
              <a:solidFill>
                <a:srgbClr val="24292E"/>
              </a:solidFill>
              <a:highlight>
                <a:srgbClr val="F6F8FA"/>
              </a:highlight>
              <a:latin typeface="Courier New"/>
              <a:ea typeface="Courier New"/>
              <a:cs typeface="Courier New"/>
              <a:sym typeface="Courier New"/>
            </a:endParaRPr>
          </a:p>
          <a:p>
            <a:pPr indent="0" lvl="0" marL="0" rtl="0" algn="l">
              <a:spcBef>
                <a:spcPts val="1600"/>
              </a:spcBef>
              <a:spcAft>
                <a:spcPts val="1600"/>
              </a:spcAft>
              <a:buClr>
                <a:schemeClr val="dk1"/>
              </a:buClr>
              <a:buSzPts val="1100"/>
              <a:buFont typeface="Arial"/>
              <a:buNone/>
            </a:pPr>
            <a:r>
              <a:rPr lang="en"/>
              <a:t>Note that this replaces --gpus= entirely. This will NOT enforce using only a partial GPU. Rather, it is simply a way for SLURM to allow more than one user to share a GPU, and it is up to those users to ensure that they are not oversubscribing that shared GPU.</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Additional Commands</a:t>
            </a:r>
            <a:endParaRPr/>
          </a:p>
        </p:txBody>
      </p:sp>
      <p:sp>
        <p:nvSpPr>
          <p:cNvPr id="97" name="Google Shape;97;p20"/>
          <p:cNvSpPr txBox="1"/>
          <p:nvPr>
            <p:ph idx="1" type="body"/>
          </p:nvPr>
        </p:nvSpPr>
        <p:spPr>
          <a:xfrm>
            <a:off x="311700" y="1152475"/>
            <a:ext cx="8520600" cy="3919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sbatch &lt;filename&gt;</a:t>
            </a:r>
            <a:endParaRPr/>
          </a:p>
          <a:p>
            <a:pPr indent="-317500" lvl="1" marL="914400" rtl="0" algn="l">
              <a:spcBef>
                <a:spcPts val="0"/>
              </a:spcBef>
              <a:spcAft>
                <a:spcPts val="0"/>
              </a:spcAft>
              <a:buSzPts val="1400"/>
              <a:buChar char="-"/>
            </a:pPr>
            <a:r>
              <a:rPr lang="en"/>
              <a:t>Provide the filename of a script that launches the actual job</a:t>
            </a:r>
            <a:endParaRPr/>
          </a:p>
          <a:p>
            <a:pPr indent="-317500" lvl="2" marL="1371600" rtl="0" algn="l">
              <a:spcBef>
                <a:spcPts val="0"/>
              </a:spcBef>
              <a:spcAft>
                <a:spcPts val="0"/>
              </a:spcAft>
              <a:buSzPts val="1400"/>
              <a:buChar char="-"/>
            </a:pPr>
            <a:r>
              <a:rPr lang="en"/>
              <a:t>Contains the actual script that runs the workload</a:t>
            </a:r>
            <a:endParaRPr/>
          </a:p>
          <a:p>
            <a:pPr indent="-317500" lvl="2" marL="1371600" rtl="0" algn="l">
              <a:spcBef>
                <a:spcPts val="0"/>
              </a:spcBef>
              <a:spcAft>
                <a:spcPts val="0"/>
              </a:spcAft>
              <a:buSzPts val="1400"/>
              <a:buChar char="-"/>
            </a:pPr>
            <a:r>
              <a:rPr lang="en"/>
              <a:t>May contain header lines with hardcoded command line arguments</a:t>
            </a:r>
            <a:endParaRPr/>
          </a:p>
          <a:p>
            <a:pPr indent="-317500" lvl="3" marL="1828800" rtl="0" algn="l">
              <a:spcBef>
                <a:spcPts val="0"/>
              </a:spcBef>
              <a:spcAft>
                <a:spcPts val="0"/>
              </a:spcAft>
              <a:buSzPts val="1400"/>
              <a:buChar char="-"/>
            </a:pPr>
            <a:r>
              <a:rPr lang="en"/>
              <a:t>W</a:t>
            </a:r>
            <a:r>
              <a:rPr lang="en"/>
              <a:t>here slurm should run the job, Maximum time to allow it to run, Etc.</a:t>
            </a:r>
            <a:endParaRPr/>
          </a:p>
          <a:p>
            <a:pPr indent="-342900" lvl="0" marL="457200" rtl="0" algn="l">
              <a:spcBef>
                <a:spcPts val="0"/>
              </a:spcBef>
              <a:spcAft>
                <a:spcPts val="0"/>
              </a:spcAft>
              <a:buSzPts val="1800"/>
              <a:buChar char="-"/>
            </a:pPr>
            <a:r>
              <a:rPr lang="en"/>
              <a:t>squeue</a:t>
            </a:r>
            <a:endParaRPr/>
          </a:p>
          <a:p>
            <a:pPr indent="-317500" lvl="1" marL="914400" rtl="0" algn="l">
              <a:spcBef>
                <a:spcPts val="0"/>
              </a:spcBef>
              <a:spcAft>
                <a:spcPts val="0"/>
              </a:spcAft>
              <a:buSzPts val="1400"/>
              <a:buChar char="-"/>
            </a:pPr>
            <a:r>
              <a:rPr lang="en"/>
              <a:t>Prints out all jobs currently in the queue (running or pending)</a:t>
            </a:r>
            <a:endParaRPr/>
          </a:p>
          <a:p>
            <a:pPr indent="-317500" lvl="1" marL="914400" rtl="0" algn="l">
              <a:spcBef>
                <a:spcPts val="0"/>
              </a:spcBef>
              <a:spcAft>
                <a:spcPts val="0"/>
              </a:spcAft>
              <a:buSzPts val="1400"/>
              <a:buChar char="-"/>
            </a:pPr>
            <a:r>
              <a:rPr lang="en"/>
              <a:t>If the job is pending, there is a reason printed regarding why it hasn’t yet started</a:t>
            </a:r>
            <a:endParaRPr/>
          </a:p>
          <a:p>
            <a:pPr indent="-317500" lvl="2" marL="1371600" rtl="0" algn="l">
              <a:spcBef>
                <a:spcPts val="0"/>
              </a:spcBef>
              <a:spcAft>
                <a:spcPts val="0"/>
              </a:spcAft>
              <a:buSzPts val="1400"/>
              <a:buChar char="-"/>
            </a:pPr>
            <a:r>
              <a:rPr lang="en"/>
              <a:t>Use --start to see the current estimate on when the job will start</a:t>
            </a:r>
            <a:endParaRPr/>
          </a:p>
          <a:p>
            <a:pPr indent="-342900" lvl="0" marL="457200" rtl="0" algn="l">
              <a:spcBef>
                <a:spcPts val="1000"/>
              </a:spcBef>
              <a:spcAft>
                <a:spcPts val="0"/>
              </a:spcAft>
              <a:buSzPts val="1800"/>
              <a:buChar char="-"/>
            </a:pPr>
            <a:r>
              <a:rPr lang="en"/>
              <a:t>scancel &lt;jobid&gt;</a:t>
            </a:r>
            <a:endParaRPr/>
          </a:p>
          <a:p>
            <a:pPr indent="-317500" lvl="1" marL="914400" rtl="0" algn="l">
              <a:spcBef>
                <a:spcPts val="0"/>
              </a:spcBef>
              <a:spcAft>
                <a:spcPts val="0"/>
              </a:spcAft>
              <a:buSzPts val="1400"/>
              <a:buChar char="-"/>
            </a:pPr>
            <a:r>
              <a:rPr lang="en"/>
              <a:t>Cancel a currently running job (you can simply "exit" interactive shells)</a:t>
            </a:r>
            <a:endParaRPr/>
          </a:p>
          <a:p>
            <a:pPr indent="-342900" lvl="0" marL="457200" rtl="0" algn="l">
              <a:spcBef>
                <a:spcPts val="1000"/>
              </a:spcBef>
              <a:spcAft>
                <a:spcPts val="0"/>
              </a:spcAft>
              <a:buSzPts val="1800"/>
              <a:buChar char="-"/>
            </a:pPr>
            <a:r>
              <a:rPr lang="en"/>
              <a:t>sinfo -R</a:t>
            </a:r>
            <a:endParaRPr/>
          </a:p>
          <a:p>
            <a:pPr indent="-317500" lvl="1" marL="914400" rtl="0" algn="l">
              <a:spcBef>
                <a:spcPts val="0"/>
              </a:spcBef>
              <a:spcAft>
                <a:spcPts val="0"/>
              </a:spcAft>
              <a:buSzPts val="1400"/>
              <a:buChar char="-"/>
            </a:pPr>
            <a:r>
              <a:rPr lang="en"/>
              <a:t>Show the Reason why finkel is down (if applicable)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SBATCH script</a:t>
            </a:r>
            <a:endParaRPr/>
          </a:p>
        </p:txBody>
      </p:sp>
      <p:sp>
        <p:nvSpPr>
          <p:cNvPr id="103" name="Google Shape;103;p21"/>
          <p:cNvSpPr txBox="1"/>
          <p:nvPr>
            <p:ph idx="1" type="body"/>
          </p:nvPr>
        </p:nvSpPr>
        <p:spPr>
          <a:xfrm>
            <a:off x="311700" y="945400"/>
            <a:ext cx="8520600" cy="3919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#!/bin/bash</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testgpu</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Request 1 GPU shard (1/2 GPU as currently configured)</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Limit CPU cores to 4</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Limit memory to 1GB</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#SBATCH --gres=shard:1 --cpus-per-task=4 --mem=1GB</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Kill job after 3 hours, no matter what</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#SBATCH -t 3:00:00</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End of the header section, now for the actual code</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cd /users/widyono/testgpu</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nvidia-smi</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python gpu_calculations.py</a:t>
            </a:r>
            <a:endParaRPr sz="1400">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output</a:t>
            </a:r>
            <a:endParaRPr/>
          </a:p>
        </p:txBody>
      </p:sp>
      <p:sp>
        <p:nvSpPr>
          <p:cNvPr id="109" name="Google Shape;109;p22"/>
          <p:cNvSpPr txBox="1"/>
          <p:nvPr>
            <p:ph idx="1" type="body"/>
          </p:nvPr>
        </p:nvSpPr>
        <p:spPr>
          <a:xfrm>
            <a:off x="311700" y="912025"/>
            <a:ext cx="8520600" cy="3919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sbatch testgpu</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Submitted batch job 33</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sinfo</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1400">
                <a:latin typeface="Source Code Pro"/>
                <a:ea typeface="Source Code Pro"/>
                <a:cs typeface="Source Code Pro"/>
                <a:sym typeface="Source Code Pro"/>
              </a:rPr>
              <a:t>PARTITION AVAIL  TIMELIMIT  NODES  STATE NODELIST</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1400">
                <a:latin typeface="Source Code Pro"/>
                <a:ea typeface="Source Code Pro"/>
                <a:cs typeface="Source Code Pro"/>
                <a:sym typeface="Source Code Pro"/>
              </a:rPr>
              <a:t>littlab*     up   infinite      1    mix finkel</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squeue</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1400">
                <a:latin typeface="Source Code Pro"/>
                <a:ea typeface="Source Code Pro"/>
                <a:cs typeface="Source Code Pro"/>
                <a:sym typeface="Source Code Pro"/>
              </a:rPr>
              <a:t>JOBID PARTITION     NAME     USER ST       TIME  NODES NODELIST(REASON)</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1400">
                <a:latin typeface="Source Code Pro"/>
                <a:ea typeface="Source Code Pro"/>
                <a:cs typeface="Source Code Pro"/>
                <a:sym typeface="Source Code Pro"/>
              </a:rPr>
              <a:t>   33   littlab  testgpu  widyono  R       0:06      1 finkel</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ls</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1400">
                <a:latin typeface="Source Code Pro"/>
                <a:ea typeface="Source Code Pro"/>
                <a:cs typeface="Source Code Pro"/>
                <a:sym typeface="Source Code Pro"/>
              </a:rPr>
              <a:t>slurm-33.out  testgpu</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1400">
                <a:latin typeface="Source Code Pro"/>
                <a:ea typeface="Source Code Pro"/>
                <a:cs typeface="Source Code Pro"/>
                <a:sym typeface="Source Code Pro"/>
              </a:rPr>
              <a:t>$ cat slurm-33.out</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1400">
                <a:latin typeface="Source Code Pro"/>
                <a:ea typeface="Source Code Pro"/>
                <a:cs typeface="Source Code Pro"/>
                <a:sym typeface="Source Code Pro"/>
              </a:rPr>
              <a:t>NVIDIA-SMI 565.57.01 Driver Version: 565.57.01      CUDA Version: 12.7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Clr>
                <a:schemeClr val="dk1"/>
              </a:buClr>
              <a:buSzPts val="1100"/>
              <a:buFont typeface="Arial"/>
              <a:buNone/>
            </a:pPr>
            <a:r>
              <a:rPr lang="en" sz="1400">
                <a:latin typeface="Source Code Pro"/>
                <a:ea typeface="Source Code Pro"/>
                <a:cs typeface="Source Code Pro"/>
                <a:sym typeface="Source Code Pro"/>
              </a:rPr>
              <a:t>  0  NVIDIA L40S          On  |   00000000:C1:00.0 Off |                 0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N/A   31C    P8   35W /  350W |       1MiB /  46068MiB |   0%      Default </a:t>
            </a:r>
            <a:endParaRPr sz="1400">
              <a:latin typeface="Source Code Pro"/>
              <a:ea typeface="Source Code Pro"/>
              <a:cs typeface="Source Code Pro"/>
              <a:sym typeface="Source Code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GPU Shards</a:t>
            </a:r>
            <a:endParaRPr/>
          </a:p>
        </p:txBody>
      </p:sp>
      <p:sp>
        <p:nvSpPr>
          <p:cNvPr id="115" name="Google Shape;115;p23"/>
          <p:cNvSpPr txBox="1"/>
          <p:nvPr>
            <p:ph idx="1" type="body"/>
          </p:nvPr>
        </p:nvSpPr>
        <p:spPr>
          <a:xfrm>
            <a:off x="311700" y="912025"/>
            <a:ext cx="8520600" cy="3919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sbatch testgpu; sleep 2; sinfo -NO "CPUsState:16,AllocMem:10,GresUsed:70"</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CPUS(A/I/O/T)   ALLOCMEM  GRES_USED</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2/62/0/64       1024      [...],shard:ad102gl:1(1/2,0/2)</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sbatch testgpu; sbatch testgpu; sbatch testgpu; sbatch testgpu</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sinfo -NO "CPUsState:16,AllocMem:10,GresUsed:70"</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CPUS(A/I/O/T)   ALLOCMEM  GRES_USED</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8/56/0/64       4096      [...],shard:ad102gl:4(2/2,2/2)</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squeue</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JOBID PARTITION     NAME     USER ST       TIME  NODES NODELIST(REASON)</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43   littlab  testgpu  widyono PD       0:00      1 (Resources)</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42   littlab  testgpu  widyono  R       0:12      1 finkel</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41   littlab  testgpu  widyono  R       0:15      1 finkel</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40   littlab  testgpu  widyono  R       0:18      1 finkel</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39   littlab  testgpu  widyono  R       0:27      1 finkel</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t/>
            </a:r>
            <a:endParaRPr sz="1400">
              <a:latin typeface="Source Code Pro"/>
              <a:ea typeface="Source Code Pro"/>
              <a:cs typeface="Source Code Pro"/>
              <a:sym typeface="Source Code Pro"/>
            </a:endParaRPr>
          </a:p>
          <a:p>
            <a:pPr indent="0" lvl="0" marL="0" rtl="0" algn="l">
              <a:lnSpc>
                <a:spcPct val="100000"/>
              </a:lnSpc>
              <a:spcBef>
                <a:spcPts val="0"/>
              </a:spcBef>
              <a:spcAft>
                <a:spcPts val="0"/>
              </a:spcAft>
              <a:buNone/>
            </a:pPr>
            <a:r>
              <a:rPr lang="en" sz="1400">
                <a:latin typeface="Source Code Pro"/>
                <a:ea typeface="Source Code Pro"/>
                <a:cs typeface="Source Code Pro"/>
                <a:sym typeface="Source Code Pro"/>
              </a:rPr>
              <a:t># PD = Pending, R = Running, CG = Completing, CD = Completed, F = Failed</a:t>
            </a:r>
            <a:endParaRPr sz="1400">
              <a:latin typeface="Source Code Pro"/>
              <a:ea typeface="Source Code Pro"/>
              <a:cs typeface="Source Code Pro"/>
              <a:sym typeface="Source Code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Storage</a:t>
            </a:r>
            <a:endParaRPr/>
          </a:p>
        </p:txBody>
      </p:sp>
      <p:sp>
        <p:nvSpPr>
          <p:cNvPr id="121" name="Google Shape;121;p24"/>
          <p:cNvSpPr txBox="1"/>
          <p:nvPr>
            <p:ph idx="1" type="body"/>
          </p:nvPr>
        </p:nvSpPr>
        <p:spPr>
          <a:xfrm>
            <a:off x="311700" y="1152475"/>
            <a:ext cx="8520600" cy="399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primary home directory is in /home1/. You can access Litt Lab specific storage that is shared across the Litt Lab nodes via /users/. Local faster storage that is not shared across nodes is located in /scratch/.</a:t>
            </a:r>
            <a:br>
              <a:rPr lang="en"/>
            </a:br>
            <a:br>
              <a:rPr lang="en"/>
            </a:br>
            <a:r>
              <a:rPr lang="en"/>
              <a:t>/home1 is backed up and snapshotted frequently, with a small quota per user</a:t>
            </a:r>
            <a:endParaRPr/>
          </a:p>
          <a:p>
            <a:pPr indent="0" lvl="0" marL="0" rtl="0" algn="l">
              <a:spcBef>
                <a:spcPts val="1600"/>
              </a:spcBef>
              <a:spcAft>
                <a:spcPts val="0"/>
              </a:spcAft>
              <a:buNone/>
            </a:pPr>
            <a:r>
              <a:rPr lang="en"/>
              <a:t>/users, /data, /tools, and /projects are backed up weekly, with no quotas and lots of free space</a:t>
            </a:r>
            <a:endParaRPr/>
          </a:p>
          <a:p>
            <a:pPr indent="0" lvl="0" marL="0" rtl="0" algn="l">
              <a:spcBef>
                <a:spcPts val="1600"/>
              </a:spcBef>
              <a:spcAft>
                <a:spcPts val="1600"/>
              </a:spcAft>
              <a:buNone/>
            </a:pPr>
            <a:r>
              <a:rPr lang="en"/>
              <a:t>/scratch IS NOT BACKED UP, and has no quotas. If desired by the lab, we can set up a tool that regularly cleans up this directory (say, all files over 7 days old), to avoid the situation where jobs stop working because /scratch was full.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Common Configuration Adjustments</a:t>
            </a:r>
            <a:endParaRPr/>
          </a:p>
        </p:txBody>
      </p:sp>
      <p:sp>
        <p:nvSpPr>
          <p:cNvPr id="127" name="Google Shape;127;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Governance model for deciding what changes to make for the lab</a:t>
            </a:r>
            <a:endParaRPr/>
          </a:p>
          <a:p>
            <a:pPr indent="0" lvl="0" marL="0" rtl="0" algn="l">
              <a:spcBef>
                <a:spcPts val="1600"/>
              </a:spcBef>
              <a:spcAft>
                <a:spcPts val="0"/>
              </a:spcAft>
              <a:buNone/>
            </a:pPr>
            <a:r>
              <a:rPr lang="en"/>
              <a:t>Number of shards per GPU, currently 2, total of 4 shards on finkel.seas.upenn.edu</a:t>
            </a:r>
            <a:endParaRPr/>
          </a:p>
          <a:p>
            <a:pPr indent="0" lvl="0" marL="0" rtl="0" algn="l">
              <a:spcBef>
                <a:spcPts val="1600"/>
              </a:spcBef>
              <a:spcAft>
                <a:spcPts val="0"/>
              </a:spcAft>
              <a:buNone/>
            </a:pPr>
            <a:r>
              <a:rPr lang="en"/>
              <a:t>Maximum time limit per job</a:t>
            </a:r>
            <a:endParaRPr/>
          </a:p>
          <a:p>
            <a:pPr indent="0" lvl="0" marL="0" rtl="0" algn="l">
              <a:spcBef>
                <a:spcPts val="1600"/>
              </a:spcBef>
              <a:spcAft>
                <a:spcPts val="0"/>
              </a:spcAft>
              <a:buNone/>
            </a:pPr>
            <a:r>
              <a:rPr lang="en"/>
              <a:t>Maximum number of jobs per user in queue / running</a:t>
            </a:r>
            <a:endParaRPr/>
          </a:p>
          <a:p>
            <a:pPr indent="0" lvl="0" marL="0" rtl="0" algn="l">
              <a:spcBef>
                <a:spcPts val="1600"/>
              </a:spcBef>
              <a:spcAft>
                <a:spcPts val="0"/>
              </a:spcAft>
              <a:buNone/>
            </a:pPr>
            <a:r>
              <a:rPr lang="en"/>
              <a:t>Scratch space management</a:t>
            </a:r>
            <a:endParaRPr/>
          </a:p>
          <a:p>
            <a:pPr indent="0" lvl="0" marL="0" rtl="0" algn="l">
              <a:spcBef>
                <a:spcPts val="1600"/>
              </a:spcBef>
              <a:spcAft>
                <a:spcPts val="1600"/>
              </a:spcAft>
              <a:buNone/>
            </a:pPr>
            <a:r>
              <a:rPr lang="en"/>
              <a:t>Allowed users (currently limited to "cntgroup")</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Further information</a:t>
            </a:r>
            <a:endParaRPr/>
          </a:p>
        </p:txBody>
      </p:sp>
      <p:sp>
        <p:nvSpPr>
          <p:cNvPr id="133" name="Google Shape;133;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can find more general details for SLURM managed clusters here:</a:t>
            </a:r>
            <a:endParaRPr/>
          </a:p>
          <a:p>
            <a:pPr indent="0" lvl="0" marL="0" rtl="0" algn="l">
              <a:spcBef>
                <a:spcPts val="1600"/>
              </a:spcBef>
              <a:spcAft>
                <a:spcPts val="0"/>
              </a:spcAft>
              <a:buNone/>
            </a:pPr>
            <a:r>
              <a:rPr lang="en" u="sng">
                <a:solidFill>
                  <a:schemeClr val="hlink"/>
                </a:solidFill>
                <a:hlinkClick r:id="rId3"/>
              </a:rPr>
              <a:t>https://hpc.seas.upenn.edu/home/mp-clusters/how-to-use-mp-clusters-slurm/</a:t>
            </a:r>
            <a:endParaRPr/>
          </a:p>
          <a:p>
            <a:pPr indent="0" lvl="0" marL="0" rtl="0" algn="l">
              <a:spcBef>
                <a:spcPts val="1600"/>
              </a:spcBef>
              <a:spcAft>
                <a:spcPts val="0"/>
              </a:spcAft>
              <a:buNone/>
            </a:pPr>
            <a:r>
              <a:rPr lang="en" u="sng">
                <a:solidFill>
                  <a:schemeClr val="hlink"/>
                </a:solidFill>
                <a:hlinkClick r:id="rId4"/>
              </a:rPr>
              <a:t>https://slurm.schedmd.com/documentation.html</a:t>
            </a:r>
            <a:endParaRPr/>
          </a:p>
          <a:p>
            <a:pPr indent="0" lvl="0" marL="0" rtl="0" algn="l">
              <a:spcBef>
                <a:spcPts val="1600"/>
              </a:spcBef>
              <a:spcAft>
                <a:spcPts val="0"/>
              </a:spcAft>
              <a:buNone/>
            </a:pPr>
            <a:r>
              <a:rPr lang="en"/>
              <a:t>Please send problem reports to </a:t>
            </a:r>
            <a:r>
              <a:rPr lang="en" u="sng">
                <a:solidFill>
                  <a:schemeClr val="hlink"/>
                </a:solidFill>
                <a:hlinkClick r:id="rId5"/>
              </a:rPr>
              <a:t>cets@seas.upenn.edu</a:t>
            </a:r>
            <a:r>
              <a:rPr lang="en"/>
              <a:t>, and mention LITTLAB in the subject.</a:t>
            </a:r>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